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4271" r:id="rId5"/>
  </p:sldMasterIdLst>
  <p:notesMasterIdLst>
    <p:notesMasterId r:id="rId53"/>
  </p:notesMasterIdLst>
  <p:handoutMasterIdLst>
    <p:handoutMasterId r:id="rId54"/>
  </p:handoutMasterIdLst>
  <p:sldIdLst>
    <p:sldId id="327" r:id="rId6"/>
    <p:sldId id="331" r:id="rId7"/>
    <p:sldId id="333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1921" autoAdjust="0"/>
  </p:normalViewPr>
  <p:slideViewPr>
    <p:cSldViewPr snapToGrid="0" snapToObjects="1">
      <p:cViewPr varScale="1">
        <p:scale>
          <a:sx n="105" d="100"/>
          <a:sy n="105" d="100"/>
        </p:scale>
        <p:origin x="6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71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4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63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70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35CF-BDA2-4E7E-8BBD-350479985E74}" type="datetimeFigureOut">
              <a:rPr lang="en-US" smtClean="0"/>
              <a:pPr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74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7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1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98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22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24027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91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82770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39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51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1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6155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36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  <p:sldLayoutId id="2147484283" r:id="rId12"/>
    <p:sldLayoutId id="2147484284" r:id="rId13"/>
    <p:sldLayoutId id="2147484285" r:id="rId14"/>
    <p:sldLayoutId id="2147484286" r:id="rId15"/>
    <p:sldLayoutId id="2147484287" r:id="rId16"/>
    <p:sldLayoutId id="2147484288" r:id="rId17"/>
    <p:sldLayoutId id="2147484289" r:id="rId18"/>
    <p:sldLayoutId id="214748429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Jorge Rodriguez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11/28/2023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897572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4925"/>
            <a:ext cx="9745663" cy="48720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created to look for trends: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Scatterplot to see mission outcome relationship between </a:t>
            </a:r>
            <a:r>
              <a:rPr lang="en-US" sz="1400" b="1" dirty="0"/>
              <a:t>Flight Number  </a:t>
            </a:r>
            <a:r>
              <a:rPr lang="en-US" sz="1400" dirty="0"/>
              <a:t>and </a:t>
            </a:r>
            <a:r>
              <a:rPr lang="en-US" sz="1400" b="1" dirty="0"/>
              <a:t>Launch Site.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Scatterplot to see mission outcome relationship between </a:t>
            </a:r>
            <a:r>
              <a:rPr lang="en-US" sz="1400" b="1" dirty="0"/>
              <a:t>Payload </a:t>
            </a:r>
            <a:r>
              <a:rPr lang="en-US" sz="1400" dirty="0"/>
              <a:t>and </a:t>
            </a:r>
            <a:r>
              <a:rPr lang="en-US" sz="1400" b="1" dirty="0"/>
              <a:t>Launch Site</a:t>
            </a:r>
            <a:r>
              <a:rPr lang="en-US" sz="1400" dirty="0"/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Bar chart to see mission outcome relationship with </a:t>
            </a:r>
            <a:r>
              <a:rPr lang="en-US" sz="1400" b="1" dirty="0"/>
              <a:t>Orbit Type</a:t>
            </a:r>
            <a:r>
              <a:rPr lang="en-US" sz="1400" dirty="0"/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Scatterplot to see mission outcome relationship between </a:t>
            </a:r>
            <a:r>
              <a:rPr lang="en-US" sz="1400" b="1" dirty="0"/>
              <a:t>Flight Number</a:t>
            </a:r>
            <a:r>
              <a:rPr lang="en-US" sz="1400" dirty="0"/>
              <a:t> and </a:t>
            </a:r>
            <a:r>
              <a:rPr lang="en-US" sz="1400" b="1" dirty="0"/>
              <a:t>Orbit Type</a:t>
            </a:r>
            <a:r>
              <a:rPr lang="en-US" sz="1400" dirty="0"/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Scatterplot to see mission outcome relationship between </a:t>
            </a:r>
            <a:r>
              <a:rPr lang="en-US" sz="1400" b="1" dirty="0"/>
              <a:t>Payload</a:t>
            </a:r>
            <a:r>
              <a:rPr lang="en-US" sz="1400" dirty="0"/>
              <a:t> and </a:t>
            </a:r>
            <a:r>
              <a:rPr lang="en-US" sz="1400" b="1" dirty="0"/>
              <a:t>Orbit Type</a:t>
            </a:r>
            <a:r>
              <a:rPr lang="en-US" sz="1400" dirty="0"/>
              <a:t>.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Line plot to see mission outcome trend by </a:t>
            </a:r>
            <a:r>
              <a:rPr lang="en-US" sz="1400" b="1" dirty="0"/>
              <a:t>year</a:t>
            </a:r>
            <a:r>
              <a:rPr lang="en-US" sz="1400" dirty="0"/>
              <a:t>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81125"/>
            <a:ext cx="9745663" cy="47767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Multiple </a:t>
            </a:r>
            <a:r>
              <a:rPr lang="en-US" sz="1400" b="1" dirty="0"/>
              <a:t>launch site names </a:t>
            </a:r>
            <a:r>
              <a:rPr lang="en-US" sz="1400" dirty="0"/>
              <a:t>with different filtering</a:t>
            </a:r>
            <a:endParaRPr lang="en-US" sz="1400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Payload Mass </a:t>
            </a:r>
            <a:r>
              <a:rPr lang="en-US" sz="1400" dirty="0"/>
              <a:t>by different boosters and mass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Dates </a:t>
            </a:r>
            <a:r>
              <a:rPr lang="en-US" sz="1400" dirty="0"/>
              <a:t>by specific day, year, or date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Mission Outcomes</a:t>
            </a:r>
            <a:r>
              <a:rPr lang="en-US" sz="1400" dirty="0"/>
              <a:t> by payload, date, and location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562100"/>
            <a:ext cx="38401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 varies with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first stage landings appear to increase as the flight number increase.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1A35F-7847-2F58-B5E7-3EE7DE9B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80" y="1562529"/>
            <a:ext cx="6470231" cy="42667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608138"/>
            <a:ext cx="3932238" cy="38115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CCAFS SLC 40 launch site there doesn’t appear to be any correlation.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VAFB SLC 4E has high successful landings rate regardless of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launch site failed landings are concentrated around the 6,000 kg payload range.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B1CC9-3F11-99A7-244C-824E8ED4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80" y="1608137"/>
            <a:ext cx="6250831" cy="40210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6128"/>
            <a:ext cx="9686726" cy="50010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6510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orbits have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orbits have no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remaining orbits have a success rate of between 45% and 65%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2B8C9-1F32-E18F-9E4F-32BF5FEB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84" y="1650841"/>
            <a:ext cx="6400927" cy="4121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a positive correlations between flight number and orbit.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number of flights increases, the success rate increases regardless of which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727A9-5A3A-D2D1-AF99-6D0DF3C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56" y="1707665"/>
            <a:ext cx="5903516" cy="37147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55575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weak correlation between payload mass and orbit type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performs the same regardless of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LEO, ISS, and PO orbits have a higher success rate with higher payloads.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D7F28-9336-E0CA-960B-FCBB0DAB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13" y="1556216"/>
            <a:ext cx="6247098" cy="39667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clear positive trend of successful landings over the years.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recent years, the success rate has remained above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955E8-D252-84EF-73FA-159239C4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34" y="1618933"/>
            <a:ext cx="5744377" cy="453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List of the four unique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1839A-08BA-B45B-816B-DC691405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82" y="2468290"/>
            <a:ext cx="4544059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AE609E-14A7-91FD-63E5-DB5307A4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05" y="2876419"/>
            <a:ext cx="135273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Simple query to become more familiar with the data contained in the database table.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2299D-B19E-747D-6318-5C33A19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956" y="2333598"/>
            <a:ext cx="7487695" cy="381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7E4B2-1F5C-3F1C-27E4-1E1E3577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960" y="2834115"/>
            <a:ext cx="7997515" cy="19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payload carried by boosters from NASA was 48,213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C027D-4588-0442-7927-9143F15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44" y="2367439"/>
            <a:ext cx="6887536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E1DB6A-D1B2-9C90-84B4-D777520F8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044" y="2871148"/>
            <a:ext cx="182905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average payload mass carried by booster version F9 v1.1 was 2,534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8D41B8-6673-6AA0-477C-490C9A67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49" y="2428261"/>
            <a:ext cx="8926171" cy="41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FBC141-77D3-9C16-5359-F28BDF9F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949" y="2971751"/>
            <a:ext cx="413442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sz="19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first successful landing outcome on ground pad occurred on Dec. 22nd,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016BB-537E-FF04-09ED-5ADA3FF6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83" y="2443136"/>
            <a:ext cx="6725589" cy="3715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1AFCD-7781-CE0B-5483-1AB41FF52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183" y="2814663"/>
            <a:ext cx="1162212" cy="647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 boosters listed above successfully landed with a payload between 4,000kg and 6,000kg.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17091-4E6C-CCD7-98FA-B57B3BD4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64" y="2608809"/>
            <a:ext cx="10650436" cy="4477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BB1E6-9903-9CE4-2430-16594DAF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564" y="2995061"/>
            <a:ext cx="1257475" cy="16956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6128"/>
            <a:ext cx="9686726" cy="50010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SQL, Pandas and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method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16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There were 100 successful and 1 failed mission outcomes.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F579A-0E22-1C86-3229-499FD7DB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23" y="2380642"/>
            <a:ext cx="8478433" cy="5239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9CAD6-9F53-319D-0DF7-BFEE3B8A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23" y="2838368"/>
            <a:ext cx="1543265" cy="590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			   				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Twelve different Falcon 9 boosters 												carried the max payload of 15,600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54C75-6230-7741-1BF1-E72958EE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49" y="2433610"/>
            <a:ext cx="9659097" cy="3523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768E4-3FE3-530A-DB59-0A3E9E30B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60" y="2714773"/>
            <a:ext cx="2610076" cy="3462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There were two failed landing outcomes in 2015. One in January and the other on April. Both launched from CCAFS LC-40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F5FA0-C548-FC84-F5B1-35541ED3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42" y="2580202"/>
            <a:ext cx="8240275" cy="5811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FFC47-6052-F1B7-3AB1-B2FB13281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542" y="3111580"/>
            <a:ext cx="4210638" cy="10383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Task: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Most common landing outcome was “Not attempted”. Followed by Success (drone ship) and Failure (drone ship)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AA11F-C879-6955-E8EB-527C6DC7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641793"/>
            <a:ext cx="9863986" cy="386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A0502-D275-3ABD-AFEE-ADFFAC5A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73" y="2883468"/>
            <a:ext cx="2027895" cy="27839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0560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on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on the southern part of the USA. Ideal locations closes to the equator.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5A022-98E3-F38C-0562-410E77BE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60" y="2100791"/>
            <a:ext cx="6458851" cy="3801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C5958-9F31-48DF-0CB9-DC944C5E4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196" y="3227832"/>
            <a:ext cx="951217" cy="946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DAC1F-40DC-DC5A-0759-41D688E8E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399" y="3538312"/>
            <a:ext cx="1882646" cy="1272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08622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Green and red markers display successful and failure, respectively, Falcon 9 first stage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outer ring markers are the most recent flights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Markers of Successful/Failed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64948-8CD7-B2EF-48E0-704E3BCB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22" y="1767199"/>
            <a:ext cx="7097118" cy="38894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F6310-B516-9F9E-D434-67588A92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367" y="2531435"/>
            <a:ext cx="1502888" cy="1386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CB58D-75BD-1E2A-D217-A43C39A86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397" y="2735703"/>
            <a:ext cx="1369097" cy="1386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5D9D4-EC84-1086-7BA0-257728D56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7223" y="3363761"/>
            <a:ext cx="1502888" cy="1404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207C11-5393-3435-5204-214745C93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7223" y="1872213"/>
            <a:ext cx="1502888" cy="131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91B4BB-9940-FC89-601E-273DA79FEEC2}"/>
              </a:ext>
            </a:extLst>
          </p:cNvPr>
          <p:cNvSpPr txBox="1"/>
          <p:nvPr/>
        </p:nvSpPr>
        <p:spPr>
          <a:xfrm>
            <a:off x="5349240" y="3629608"/>
            <a:ext cx="143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VAFB SLC-4E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DDEA6-353A-953A-4A6E-D482FFE0E912}"/>
              </a:ext>
            </a:extLst>
          </p:cNvPr>
          <p:cNvSpPr txBox="1"/>
          <p:nvPr/>
        </p:nvSpPr>
        <p:spPr>
          <a:xfrm>
            <a:off x="8947208" y="3838098"/>
            <a:ext cx="143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14CE4-6F30-83FD-8ABC-AA598555E335}"/>
              </a:ext>
            </a:extLst>
          </p:cNvPr>
          <p:cNvSpPr txBox="1"/>
          <p:nvPr/>
        </p:nvSpPr>
        <p:spPr>
          <a:xfrm>
            <a:off x="10413659" y="2902620"/>
            <a:ext cx="150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CCAFS SLC-40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570C0C-AC9A-FCAE-A2BC-CCB0DD0688C9}"/>
              </a:ext>
            </a:extLst>
          </p:cNvPr>
          <p:cNvSpPr txBox="1"/>
          <p:nvPr/>
        </p:nvSpPr>
        <p:spPr>
          <a:xfrm>
            <a:off x="10450096" y="4465825"/>
            <a:ext cx="143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CCAF SLC-40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55763"/>
            <a:ext cx="7167563" cy="2173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from CCAFS SLC_40 and CCAF SLC-40 to the coastline is approximately 0.9km.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to the closest metropolitan city is 78.45km.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FC9C8-16DB-E39E-F060-72C7C4F0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564" y="1657423"/>
            <a:ext cx="3500408" cy="35431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631C9-9915-B194-76D4-752E35DE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71" y="3832471"/>
            <a:ext cx="6234589" cy="24868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355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shows the distribution of successful Falcon 9 landings based on different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at least a 10% success rate above all other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VAFB SLC-4E and CCAFS SLC-40 combined account for only a third of successful landings.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6BF04-ACF0-6832-C560-47426D51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72" y="1571327"/>
            <a:ext cx="5449060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34517"/>
            <a:ext cx="10022492" cy="499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advertises Falcon 9 rocket launches on its website with a cost of 62 million dollars; other providers cost upward of 165 million dollars each, much of the savings is because Space X can reuse the first stage. If we can predict what factors determine a successful landing, then we can determine the cost and make better plans for future launches.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Predict if the first stage of the SpaceX Falcon 9 rocket will land successfully</a:t>
            </a:r>
          </a:p>
          <a:p>
            <a:pPr lvl="1"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What factors determine a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1014"/>
            <a:ext cx="55113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displays failed first stage landings (blue) and successful first stage landings (red)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SLC-40 had the highest success rate (42.9%) among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01253-A7D4-4601-124D-F63DD48E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80" y="1504664"/>
            <a:ext cx="5115639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162CF-A526-3424-1DDA-71650481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6129"/>
            <a:ext cx="4457701" cy="2389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77A67-7937-6679-46E6-C6A07D68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27" y="2782747"/>
            <a:ext cx="4457701" cy="242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4F7F9-B45B-0933-36FD-764927DD4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58" y="4229628"/>
            <a:ext cx="4514402" cy="242224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6231"/>
            <a:ext cx="6645588" cy="27257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B4 and FT are the only ones with a successful landings with payload above 8,000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between 2,000 kg and 5,000 kg seem to be the best range for a successful landing to occur.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v1.0 and v1.1 only had one successful outcome combined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A7738-5D2D-F556-03EF-E4F3D73C6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827" y="4262012"/>
            <a:ext cx="4381408" cy="23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12925"/>
            <a:ext cx="429577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 SVM, and KNN all performed equally well with an accuracy score of 0.84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performed the worst of the four models with an accuracy score of 0.75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6F7A4-A9CC-DDC1-3E14-D030B733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77" y="1813317"/>
            <a:ext cx="6782747" cy="3486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85938"/>
            <a:ext cx="5100638" cy="3811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 model confusion matrix show on the right was one of the best performing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only had 3 wrong classifications (false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predictions were correct. 12 true positives and 3 true negatives.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Logistic Regression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6532F-8A70-54A4-0EE1-AB9F96EA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72" y="1786427"/>
            <a:ext cx="5296639" cy="4353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F03A9-683A-73AD-5D2F-1DB942BA020C}"/>
              </a:ext>
            </a:extLst>
          </p:cNvPr>
          <p:cNvSpPr txBox="1"/>
          <p:nvPr/>
        </p:nvSpPr>
        <p:spPr>
          <a:xfrm>
            <a:off x="6766559" y="3429000"/>
            <a:ext cx="168211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True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68507-9AFB-C23E-3BB9-9BC0FB6F475C}"/>
              </a:ext>
            </a:extLst>
          </p:cNvPr>
          <p:cNvSpPr txBox="1"/>
          <p:nvPr/>
        </p:nvSpPr>
        <p:spPr>
          <a:xfrm>
            <a:off x="8637291" y="5142179"/>
            <a:ext cx="14996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True Positive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3358E-769D-7806-3F4D-1B9D97EB88CD}"/>
              </a:ext>
            </a:extLst>
          </p:cNvPr>
          <p:cNvSpPr txBox="1"/>
          <p:nvPr/>
        </p:nvSpPr>
        <p:spPr>
          <a:xfrm>
            <a:off x="8586755" y="3439930"/>
            <a:ext cx="168211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False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9DD36-2367-93EB-50F5-F182B9F10071}"/>
              </a:ext>
            </a:extLst>
          </p:cNvPr>
          <p:cNvSpPr txBox="1"/>
          <p:nvPr/>
        </p:nvSpPr>
        <p:spPr>
          <a:xfrm>
            <a:off x="6738778" y="5129987"/>
            <a:ext cx="168211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4838"/>
            <a:ext cx="974558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first stage successful landing outcomes has been trending upwards since the start of the project.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LR, SVM, and KNN models can predict future Falcon 9 first stage outcomes with high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numbers increase the rate of success increases possibly because better technology and more data is available to make necessary changes.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REST API and web scraping from wiki pages.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and data cleaning of null values and unnecessary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machine learning models (LR, KNN, SVM, and DT) to predict a successful landing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31925"/>
            <a:ext cx="10515600" cy="47450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publicly available SpaceX launch data with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 data from Wikipedia using BeautifulSoup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about launches, including rockets used, payload delivery and landing outcome.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6C485-7E7B-7432-575B-831443A3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85" y="3170583"/>
            <a:ext cx="8154394" cy="26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(Data collection)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(Web Scrapping)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1851</Words>
  <Application>Microsoft Office PowerPoint</Application>
  <PresentationFormat>Widescreen</PresentationFormat>
  <Paragraphs>271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Wingdings 3</vt:lpstr>
      <vt:lpstr>Custom Design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Jorge Rodriguez-Romero</cp:lastModifiedBy>
  <cp:revision>216</cp:revision>
  <dcterms:created xsi:type="dcterms:W3CDTF">2021-04-29T18:58:34Z</dcterms:created>
  <dcterms:modified xsi:type="dcterms:W3CDTF">2023-11-28T21:07:46Z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